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59" r:id="rId9"/>
    <p:sldId id="260" r:id="rId10"/>
    <p:sldId id="261" r:id="rId11"/>
    <p:sldId id="262" r:id="rId12"/>
    <p:sldId id="258" r:id="rId13"/>
    <p:sldId id="275" r:id="rId14"/>
    <p:sldId id="276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AB77-9ED4-4EF8-8921-42A539373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25D49-847D-445B-BBBD-BA149D613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3CC4-922B-4C02-8086-98D095DE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335DA-E7A8-4661-BF1F-5BD36D15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D7FDD-D1F5-4954-907E-B7EDA83C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24D4-A2E5-405F-A239-9E174518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F4CA2C-D3C6-429B-9DD2-2FB018D8E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1F633-A16A-4FCB-9E65-757663DB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AD19D-0442-40BD-98D8-615B5CFB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1FB4-411A-4457-87FD-85DBCF99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880CB-EF0D-4EED-AE96-69A3D7EC4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8A535-7E7D-4720-AE6E-0C3C4E0E2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89C1-6B01-47F1-9C72-913A2CB4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4404E-8BAE-4E30-9D96-498D3A28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B7BF5-4ED0-4849-975B-E6D7EF3E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3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3D86-8DF0-412A-A9D6-3E536EF5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1FFC-748A-4C23-9E17-1D69549D4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955CC-6171-451C-8ED5-1BDF1765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806A-64DE-465D-A503-F17EC84C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8D3A6-CD6E-43DC-B1A6-58624568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9F90-E268-4E19-A193-A3FCC313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D9223-3AFE-4EBA-913E-9054F8F83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FEE11-65CA-4B77-8596-283AE970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1171-14AC-46DE-B116-ED7949AE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CAD8E-1068-4615-83ED-0B8CC70D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2219-8164-4FCF-B437-C4459F0F9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99B06-0951-4B56-A9FA-5FD9E321B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8C433-5E9F-403D-A745-1D3F8AE0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EFDEB-E7C6-433E-A06E-6E7C2912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9573F-71A6-4CF4-A6A7-6FE7FB343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AA9B5-D364-4F28-BEA5-19376C51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9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DD9C-5488-4077-ADAE-B9DA8CB9B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2E22C-053B-43B7-BF6D-994E4DC7F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368E1-8677-4382-A50D-6C7344DB8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A351A-DF01-42F1-A8CD-3F6F6ED01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E7B6D-49D1-4660-B914-D55575ACE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4F690-43BC-40CF-A85C-C213AF62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1BA4E-AABB-466E-A139-A13C8AC3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F4659-AC1F-4314-B963-9E840537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DF44-CF7C-45DC-A702-5F3A7A74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AEB6A-8C92-4275-9CEC-336E78D5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048FA-93F1-48AC-86EC-CC587BCF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46FDA-7EA2-40D4-8A7D-3F035142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DFA75E-415C-4362-AC14-473D024C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79B79-29CB-4A28-8814-2322C1C67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DCB62-41A5-4AC0-ACF0-EBF41549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0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0E76-F556-4D40-959D-C6052003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733DA-7AE4-4679-A360-F2634FBD7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C4735-B323-41C9-BC74-1F0EB681B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9E646-C555-47B1-84F8-8E3D8105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504C6-D51F-4798-A18F-C55244C0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52755-D82B-4FC7-A046-79A311BE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8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BFB7-E4DF-4331-A219-1CBA0EE1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A577E4-10C9-4E79-AD09-2CB1515E1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D5E7E-FD7A-4991-9310-D922DF024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CA7A9-1F16-4CD3-8599-E28F035E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61091-47F0-403F-BA04-7258FDB9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AE02C-7B98-4A5B-9F0C-E4DE6D6D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6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6FC54-C4B2-4116-97F7-9315E718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568F8-4617-4C7D-9953-3707C687E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6ECC2-2389-4BC9-B977-DF6CC8CC6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3F3B-F8C9-419D-8028-F021A61A234A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ADF24-A9A4-4BB9-909D-A70069223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11E60-6D0B-43A5-85CC-989AFAB12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49192-80DF-45AD-A0D4-7D9284A6E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6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CE492-EDD8-41A4-A67E-3C1312E4C866}"/>
              </a:ext>
            </a:extLst>
          </p:cNvPr>
          <p:cNvSpPr/>
          <p:nvPr/>
        </p:nvSpPr>
        <p:spPr>
          <a:xfrm>
            <a:off x="1290477" y="2482404"/>
            <a:ext cx="89468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Data wrangling (tidy + transformation)</a:t>
            </a:r>
          </a:p>
        </p:txBody>
      </p:sp>
    </p:spTree>
    <p:extLst>
      <p:ext uri="{BB962C8B-B14F-4D97-AF65-F5344CB8AC3E}">
        <p14:creationId xmlns:p14="http://schemas.microsoft.com/office/powerpoint/2010/main" val="184792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0EA4A-6E43-44C6-BC83-E16C0CE29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4" t="27374" r="32557" b="14242"/>
          <a:stretch/>
        </p:blipFill>
        <p:spPr>
          <a:xfrm>
            <a:off x="969818" y="1094508"/>
            <a:ext cx="7827818" cy="53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45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895E0-EAE7-4F73-B893-0ACC2FDF2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 t="31313" r="32443" b="13132"/>
          <a:stretch/>
        </p:blipFill>
        <p:spPr>
          <a:xfrm>
            <a:off x="942108" y="1073727"/>
            <a:ext cx="8298873" cy="5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4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8F1AC-99E3-4E6F-B411-F96948AD2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2" t="14243" r="18693" b="8283"/>
          <a:stretch/>
        </p:blipFill>
        <p:spPr>
          <a:xfrm>
            <a:off x="771202" y="495041"/>
            <a:ext cx="8520546" cy="5752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9E57D6-D4F8-4256-AA3D-21FDD5EC0012}"/>
              </a:ext>
            </a:extLst>
          </p:cNvPr>
          <p:cNvSpPr txBox="1"/>
          <p:nvPr/>
        </p:nvSpPr>
        <p:spPr>
          <a:xfrm>
            <a:off x="9860507" y="5895833"/>
            <a:ext cx="161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3583622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D3928A-F148-470C-911C-924DD4FE2058}"/>
              </a:ext>
            </a:extLst>
          </p:cNvPr>
          <p:cNvSpPr/>
          <p:nvPr/>
        </p:nvSpPr>
        <p:spPr>
          <a:xfrm>
            <a:off x="2783831" y="528843"/>
            <a:ext cx="59239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Summarizing &amp; Grouping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E4E90-3410-429F-A45F-9CB1DF608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0" t="28080" r="21534" b="12323"/>
          <a:stretch/>
        </p:blipFill>
        <p:spPr>
          <a:xfrm>
            <a:off x="755073" y="1738745"/>
            <a:ext cx="8229600" cy="46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C5897E-4081-47B0-8027-9907A2021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8" t="30607" r="20114" b="9495"/>
          <a:stretch/>
        </p:blipFill>
        <p:spPr>
          <a:xfrm>
            <a:off x="1156854" y="1475509"/>
            <a:ext cx="9023911" cy="4918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8179D-6E63-4EB4-B19C-1AF2370D1F0F}"/>
              </a:ext>
            </a:extLst>
          </p:cNvPr>
          <p:cNvSpPr txBox="1"/>
          <p:nvPr/>
        </p:nvSpPr>
        <p:spPr>
          <a:xfrm>
            <a:off x="10037928" y="5916304"/>
            <a:ext cx="161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53AF1-4E12-4E54-8B0D-117D01A85144}"/>
              </a:ext>
            </a:extLst>
          </p:cNvPr>
          <p:cNvSpPr/>
          <p:nvPr/>
        </p:nvSpPr>
        <p:spPr>
          <a:xfrm>
            <a:off x="4163941" y="271088"/>
            <a:ext cx="23123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245748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52716-6661-4CDB-933A-D1ADA599E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9" t="15948" r="21079" b="23950"/>
          <a:stretch/>
        </p:blipFill>
        <p:spPr>
          <a:xfrm>
            <a:off x="782782" y="1368136"/>
            <a:ext cx="9060873" cy="5047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B1D10-A209-4ED2-A88B-DEF48EE2C1E8}"/>
              </a:ext>
            </a:extLst>
          </p:cNvPr>
          <p:cNvSpPr/>
          <p:nvPr/>
        </p:nvSpPr>
        <p:spPr>
          <a:xfrm>
            <a:off x="4612766" y="236974"/>
            <a:ext cx="1595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Piping</a:t>
            </a:r>
          </a:p>
        </p:txBody>
      </p:sp>
    </p:spTree>
    <p:extLst>
      <p:ext uri="{BB962C8B-B14F-4D97-AF65-F5344CB8AC3E}">
        <p14:creationId xmlns:p14="http://schemas.microsoft.com/office/powerpoint/2010/main" val="166030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E22F6A-50F5-441E-BC3B-62CDBB00C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2" t="29596" r="27727" b="14343"/>
          <a:stretch/>
        </p:blipFill>
        <p:spPr>
          <a:xfrm>
            <a:off x="1108364" y="976745"/>
            <a:ext cx="8747236" cy="5237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318E8-461A-48C7-B662-2586E5E8B9CA}"/>
              </a:ext>
            </a:extLst>
          </p:cNvPr>
          <p:cNvSpPr txBox="1"/>
          <p:nvPr/>
        </p:nvSpPr>
        <p:spPr>
          <a:xfrm>
            <a:off x="9908275" y="5909481"/>
            <a:ext cx="161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290552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346FB-D478-45D2-B3B7-30E896C6A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0" t="18586" r="23068" b="28687"/>
          <a:stretch/>
        </p:blipFill>
        <p:spPr>
          <a:xfrm>
            <a:off x="665019" y="1226127"/>
            <a:ext cx="894255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23CD1-9392-4236-8397-D2420D076CDD}"/>
              </a:ext>
            </a:extLst>
          </p:cNvPr>
          <p:cNvSpPr txBox="1"/>
          <p:nvPr/>
        </p:nvSpPr>
        <p:spPr>
          <a:xfrm>
            <a:off x="4828309" y="290432"/>
            <a:ext cx="2163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Pivoting </a:t>
            </a:r>
          </a:p>
        </p:txBody>
      </p:sp>
    </p:spTree>
    <p:extLst>
      <p:ext uri="{BB962C8B-B14F-4D97-AF65-F5344CB8AC3E}">
        <p14:creationId xmlns:p14="http://schemas.microsoft.com/office/powerpoint/2010/main" val="1384426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36E26-3686-4925-9437-7EBA115EA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 t="30101" r="21988" b="10606"/>
          <a:stretch/>
        </p:blipFill>
        <p:spPr>
          <a:xfrm>
            <a:off x="949035" y="1080653"/>
            <a:ext cx="9462655" cy="5346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773B05-F8C6-4E60-97F9-D5A9008103DC}"/>
              </a:ext>
            </a:extLst>
          </p:cNvPr>
          <p:cNvSpPr txBox="1"/>
          <p:nvPr/>
        </p:nvSpPr>
        <p:spPr>
          <a:xfrm>
            <a:off x="10411690" y="6003235"/>
            <a:ext cx="161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746573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FB10D0-09B6-4501-9DCC-295877D61D13}"/>
              </a:ext>
            </a:extLst>
          </p:cNvPr>
          <p:cNvSpPr/>
          <p:nvPr/>
        </p:nvSpPr>
        <p:spPr>
          <a:xfrm>
            <a:off x="3104857" y="341807"/>
            <a:ext cx="48710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Separating &amp; uniting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9CA33-93F1-4E45-ACDE-55706039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74" t="18991" r="24433" b="24646"/>
          <a:stretch/>
        </p:blipFill>
        <p:spPr>
          <a:xfrm>
            <a:off x="670283" y="1593271"/>
            <a:ext cx="8422647" cy="47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0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0BF98-F525-4EE4-A573-7B971C1BC949}"/>
              </a:ext>
            </a:extLst>
          </p:cNvPr>
          <p:cNvSpPr/>
          <p:nvPr/>
        </p:nvSpPr>
        <p:spPr>
          <a:xfrm>
            <a:off x="602673" y="2101517"/>
            <a:ext cx="9939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● Data transformation libraries </a:t>
            </a:r>
          </a:p>
          <a:p>
            <a:r>
              <a:rPr lang="en-US" sz="2800" dirty="0"/>
              <a:t>● Variables manipulation </a:t>
            </a:r>
          </a:p>
          <a:p>
            <a:r>
              <a:rPr lang="en-US" sz="2800" dirty="0"/>
              <a:t>● Cases manipulation </a:t>
            </a:r>
          </a:p>
          <a:p>
            <a:r>
              <a:rPr lang="en-US" sz="2800" dirty="0"/>
              <a:t>● Summarizing and grouping </a:t>
            </a:r>
          </a:p>
          <a:p>
            <a:r>
              <a:rPr lang="en-US" sz="2800" dirty="0"/>
              <a:t>● Piping </a:t>
            </a:r>
          </a:p>
          <a:p>
            <a:r>
              <a:rPr lang="en-US" sz="2800" dirty="0"/>
              <a:t>● Pivoting </a:t>
            </a:r>
          </a:p>
          <a:p>
            <a:r>
              <a:rPr lang="en-US" sz="2800" dirty="0"/>
              <a:t>● Separating and uniting </a:t>
            </a:r>
          </a:p>
          <a:p>
            <a:r>
              <a:rPr lang="en-US" sz="2800" dirty="0"/>
              <a:t>● Transform and visualize data </a:t>
            </a:r>
          </a:p>
          <a:p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1DFE5-6108-4D0B-BC93-F45E48866E23}"/>
              </a:ext>
            </a:extLst>
          </p:cNvPr>
          <p:cNvSpPr/>
          <p:nvPr/>
        </p:nvSpPr>
        <p:spPr>
          <a:xfrm>
            <a:off x="3818324" y="401444"/>
            <a:ext cx="42283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Section overview </a:t>
            </a:r>
          </a:p>
        </p:txBody>
      </p:sp>
    </p:spTree>
    <p:extLst>
      <p:ext uri="{BB962C8B-B14F-4D97-AF65-F5344CB8AC3E}">
        <p14:creationId xmlns:p14="http://schemas.microsoft.com/office/powerpoint/2010/main" val="2142567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FC07D5-6160-4160-9368-389CDBAAC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20" t="30909" r="27955" b="13132"/>
          <a:stretch/>
        </p:blipFill>
        <p:spPr>
          <a:xfrm>
            <a:off x="976745" y="969816"/>
            <a:ext cx="8569747" cy="507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D4FF7-B22D-44F1-93C9-82957A883253}"/>
              </a:ext>
            </a:extLst>
          </p:cNvPr>
          <p:cNvSpPr txBox="1"/>
          <p:nvPr/>
        </p:nvSpPr>
        <p:spPr>
          <a:xfrm>
            <a:off x="10119816" y="5917854"/>
            <a:ext cx="1615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66287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65687F-CD6D-43A0-AFDB-3425997311B0}"/>
              </a:ext>
            </a:extLst>
          </p:cNvPr>
          <p:cNvSpPr/>
          <p:nvPr/>
        </p:nvSpPr>
        <p:spPr>
          <a:xfrm>
            <a:off x="332508" y="1099894"/>
            <a:ext cx="108841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● In order to use ggplot2 for data visualization data must be in a form of a </a:t>
            </a:r>
            <a:r>
              <a:rPr lang="en-US" sz="2800" dirty="0">
                <a:solidFill>
                  <a:srgbClr val="FF0000"/>
                </a:solidFill>
              </a:rPr>
              <a:t>“tidy” </a:t>
            </a:r>
            <a:r>
              <a:rPr lang="en-US" sz="2800" dirty="0"/>
              <a:t>data. </a:t>
            </a:r>
          </a:p>
          <a:p>
            <a:r>
              <a:rPr lang="en-US" sz="2800" dirty="0"/>
              <a:t>● Therefore, some data pre-processing or data cleaning is mandatory.</a:t>
            </a:r>
          </a:p>
          <a:p>
            <a:r>
              <a:rPr lang="en-US" sz="2800" dirty="0"/>
              <a:t> ● This section is devoted to refresh your skills on data wrangling. </a:t>
            </a:r>
          </a:p>
          <a:p>
            <a:r>
              <a:rPr lang="en-US" sz="2800" dirty="0"/>
              <a:t>● We will dive through most essential functions that are part of two selected R packages: </a:t>
            </a:r>
          </a:p>
          <a:p>
            <a:r>
              <a:rPr lang="en-US" sz="2800" dirty="0"/>
              <a:t>○ </a:t>
            </a:r>
            <a:r>
              <a:rPr lang="en-US" sz="2800" dirty="0" err="1">
                <a:solidFill>
                  <a:srgbClr val="FF0000"/>
                </a:solidFill>
              </a:rPr>
              <a:t>dplyr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- functions for data wrangling </a:t>
            </a:r>
          </a:p>
          <a:p>
            <a:r>
              <a:rPr lang="en-US" sz="2800" dirty="0"/>
              <a:t>○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tidyr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- functions for creating tidy data </a:t>
            </a:r>
          </a:p>
          <a:p>
            <a:r>
              <a:rPr lang="en-US" sz="2800" dirty="0"/>
              <a:t>● Both packages were written by Hadley Wickham (ggplot2 creator)!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AF883-7D68-4155-93D2-83E749910AF1}"/>
              </a:ext>
            </a:extLst>
          </p:cNvPr>
          <p:cNvSpPr txBox="1"/>
          <p:nvPr/>
        </p:nvSpPr>
        <p:spPr>
          <a:xfrm>
            <a:off x="3304183" y="152401"/>
            <a:ext cx="49508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Data transformation </a:t>
            </a:r>
          </a:p>
        </p:txBody>
      </p:sp>
    </p:spTree>
    <p:extLst>
      <p:ext uri="{BB962C8B-B14F-4D97-AF65-F5344CB8AC3E}">
        <p14:creationId xmlns:p14="http://schemas.microsoft.com/office/powerpoint/2010/main" val="256531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C154F-A1C5-4F56-9D5F-CF53E595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1" t="30404" r="20454" b="9798"/>
          <a:stretch/>
        </p:blipFill>
        <p:spPr>
          <a:xfrm>
            <a:off x="644235" y="789708"/>
            <a:ext cx="9983697" cy="54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9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B525A-2555-4F1E-8FBD-31980D7A501D}"/>
              </a:ext>
            </a:extLst>
          </p:cNvPr>
          <p:cNvSpPr/>
          <p:nvPr/>
        </p:nvSpPr>
        <p:spPr>
          <a:xfrm>
            <a:off x="3371440" y="371479"/>
            <a:ext cx="54491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Variables manipulation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E7D25-8644-4616-B13D-E8E44662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t="19293" r="21591" b="27172"/>
          <a:stretch/>
        </p:blipFill>
        <p:spPr>
          <a:xfrm>
            <a:off x="699653" y="1593272"/>
            <a:ext cx="9242731" cy="46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34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24D80-488A-4425-A6B7-B3FA9D07C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t="21211" r="30454" b="24849"/>
          <a:stretch/>
        </p:blipFill>
        <p:spPr>
          <a:xfrm>
            <a:off x="782781" y="1025235"/>
            <a:ext cx="8721954" cy="525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4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1BE7A-4CF1-4D5D-B50E-26C97D724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46" t="30606" r="26477" b="16162"/>
          <a:stretch/>
        </p:blipFill>
        <p:spPr>
          <a:xfrm>
            <a:off x="429491" y="838200"/>
            <a:ext cx="9915071" cy="55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6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5BC4A4-E9E5-4A93-8565-8E907E1DD04E}"/>
              </a:ext>
            </a:extLst>
          </p:cNvPr>
          <p:cNvSpPr/>
          <p:nvPr/>
        </p:nvSpPr>
        <p:spPr>
          <a:xfrm>
            <a:off x="3766901" y="598116"/>
            <a:ext cx="46581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Cases manipulation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D2C68-2983-44E0-AAF0-296694017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7" t="17677" r="30057" b="22525"/>
          <a:stretch/>
        </p:blipFill>
        <p:spPr>
          <a:xfrm>
            <a:off x="660019" y="1662546"/>
            <a:ext cx="7525792" cy="49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8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9184E-131F-43B0-89A3-ECF1ED1C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7" t="14445" r="30284" b="26566"/>
          <a:stretch/>
        </p:blipFill>
        <p:spPr>
          <a:xfrm>
            <a:off x="955963" y="1018309"/>
            <a:ext cx="8065528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5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148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 Sardiu</dc:creator>
  <cp:lastModifiedBy>Mihaela Sardiu</cp:lastModifiedBy>
  <cp:revision>16</cp:revision>
  <dcterms:created xsi:type="dcterms:W3CDTF">2021-02-24T18:15:46Z</dcterms:created>
  <dcterms:modified xsi:type="dcterms:W3CDTF">2021-03-30T17:08:22Z</dcterms:modified>
</cp:coreProperties>
</file>